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70" r:id="rId3"/>
    <p:sldId id="272" r:id="rId4"/>
    <p:sldId id="276" r:id="rId5"/>
    <p:sldId id="277" r:id="rId6"/>
    <p:sldId id="278" r:id="rId7"/>
    <p:sldId id="27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3891"/>
    <a:srgbClr val="000000"/>
    <a:srgbClr val="1C9D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D4FFB7-BED7-4C5D-B3BC-3CEEBDE9C1A0}" v="1" dt="2025-04-23T08:11:37.6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6" d="100"/>
          <a:sy n="96" d="100"/>
        </p:scale>
        <p:origin x="1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6CFB2E-39B6-41DD-9600-9FFE047F8E42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18AA63-4484-4561-B64E-44ADA81410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34449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E35FBE-CB5C-4EFD-BF16-AE3122C4406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46551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E35FBE-CB5C-4EFD-BF16-AE3122C4406A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47285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8998E5-2AF7-A86B-724F-D97259B079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D04A01-5063-AB3D-4B1F-ABFDDF6427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FFF919-2867-22FA-A96D-65F960647B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EE8DAC-99FA-0A6B-9EBB-5C318F1CD8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E35FBE-CB5C-4EFD-BF16-AE3122C4406A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7774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D492E-C782-C199-FB9F-BAD5FE6A07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E45083-B6E0-0205-0328-4CA90829EB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01077B-CCB2-E22B-9DE9-158DB35B5D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C86879-CF6A-0D2A-7C90-3FAE9F2132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E35FBE-CB5C-4EFD-BF16-AE3122C4406A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72328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16F1E-3343-5CB5-4066-BC958B4F43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4CAE47-3397-0F14-1736-16BCA3250D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B333F0-5F10-A3ED-C7D1-B15EABC652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5AE986-3C7B-74FE-65DC-415909497B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E35FBE-CB5C-4EFD-BF16-AE3122C4406A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14694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56341-D73A-FBE3-7D54-2CB53EA01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C8873C0-50A3-7F88-D8C9-B0E9D7264A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795DC41-DC7E-E9E0-A242-1E6FEA345C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1F2A8A-9295-4A74-5DDA-AF6AC0A22A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E35FBE-CB5C-4EFD-BF16-AE3122C4406A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29846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61D7AC-F1C9-C466-CF99-FCE4042131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8776BF-D270-6ABF-395D-43E35040F0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EE7405B-EF6A-42C4-7CEA-CB338C5B0A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6236FE-F51E-8399-6C87-F6BD774D26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E35FBE-CB5C-4EFD-BF16-AE3122C4406A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8947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32934" y="1365247"/>
            <a:ext cx="6989590" cy="1915344"/>
          </a:xfrm>
        </p:spPr>
        <p:txBody>
          <a:bodyPr anchor="b">
            <a:noAutofit/>
          </a:bodyPr>
          <a:lstStyle>
            <a:lvl1pPr algn="l">
              <a:defRPr sz="6000" b="1">
                <a:solidFill>
                  <a:srgbClr val="1C9DD5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Slide Show Title</a:t>
            </a:r>
            <a:endParaRPr lang="en-GB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4430" y="407575"/>
            <a:ext cx="4495773" cy="1915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9145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alphaModFix amt="2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6953" y="365126"/>
            <a:ext cx="11122429" cy="898410"/>
          </a:xfrm>
        </p:spPr>
        <p:txBody>
          <a:bodyPr/>
          <a:lstStyle>
            <a:lvl1pPr>
              <a:defRPr b="1">
                <a:solidFill>
                  <a:srgbClr val="1C9DD5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56953" y="1496291"/>
            <a:ext cx="11122429" cy="4680672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rgbClr val="28389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Clr>
                <a:srgbClr val="1C9DD5"/>
              </a:buClr>
              <a:buNone/>
              <a:defRPr sz="2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Clr>
                <a:srgbClr val="1C9DD5"/>
              </a:buClr>
              <a:defRPr sz="18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Clr>
                <a:srgbClr val="1C9DD5"/>
              </a:buClr>
              <a:defRPr sz="1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Clr>
                <a:srgbClr val="1C9DD5"/>
              </a:buClr>
              <a:defRPr sz="1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 – Sub Heading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9077AD7-FEB6-1194-1CCB-FDD525CFD9B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235" y="5731036"/>
            <a:ext cx="2093394" cy="891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alphaModFix amt="2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28389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 – Sub Heading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2B861A-546F-866D-18B7-A007E44ABBE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235" y="5731036"/>
            <a:ext cx="2093394" cy="891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43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blipFill dpi="0" rotWithShape="1">
          <a:blip r:embed="rId2">
            <a:alphaModFix amt="2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283891"/>
                </a:solidFill>
              </a:defRPr>
            </a:lvl1pPr>
            <a:lvl2pPr marL="457200" indent="0">
              <a:buClr>
                <a:srgbClr val="1C9DD5"/>
              </a:buClr>
              <a:buNone/>
              <a:defRPr sz="2000">
                <a:solidFill>
                  <a:srgbClr val="000000"/>
                </a:solidFill>
              </a:defRPr>
            </a:lvl2pPr>
            <a:lvl3pPr>
              <a:buClr>
                <a:srgbClr val="1C9DD5"/>
              </a:buClr>
              <a:defRPr sz="1800">
                <a:solidFill>
                  <a:srgbClr val="000000"/>
                </a:solidFill>
              </a:defRPr>
            </a:lvl3pPr>
            <a:lvl4pPr>
              <a:buClr>
                <a:srgbClr val="1C9DD5"/>
              </a:buClr>
              <a:defRPr sz="1600">
                <a:solidFill>
                  <a:srgbClr val="000000"/>
                </a:solidFill>
              </a:defRPr>
            </a:lvl4pPr>
            <a:lvl5pPr>
              <a:buClr>
                <a:srgbClr val="1C9DD5"/>
              </a:buClr>
              <a:defRPr sz="14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Master text styles – Sub Heading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52374AE-A357-C755-FF53-BD8017D7510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235" y="5731036"/>
            <a:ext cx="2093394" cy="891854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00D747A-759D-E7F9-8D09-5F6D7E2239B2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6172202" y="1825625"/>
            <a:ext cx="5181600" cy="4351338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283891"/>
                </a:solidFill>
              </a:defRPr>
            </a:lvl1pPr>
            <a:lvl2pPr marL="457200" indent="0">
              <a:buClr>
                <a:srgbClr val="1C9DD5"/>
              </a:buClr>
              <a:buNone/>
              <a:defRPr sz="2000">
                <a:solidFill>
                  <a:srgbClr val="000000"/>
                </a:solidFill>
              </a:defRPr>
            </a:lvl2pPr>
            <a:lvl3pPr>
              <a:buClr>
                <a:srgbClr val="1C9DD5"/>
              </a:buClr>
              <a:defRPr sz="1800">
                <a:solidFill>
                  <a:srgbClr val="000000"/>
                </a:solidFill>
              </a:defRPr>
            </a:lvl3pPr>
            <a:lvl4pPr>
              <a:buClr>
                <a:srgbClr val="1C9DD5"/>
              </a:buClr>
              <a:defRPr sz="1600">
                <a:solidFill>
                  <a:srgbClr val="000000"/>
                </a:solidFill>
              </a:defRPr>
            </a:lvl4pPr>
            <a:lvl5pPr>
              <a:buClr>
                <a:srgbClr val="1C9DD5"/>
              </a:buClr>
              <a:defRPr sz="14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Master text styles – Sub Heading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0599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alphaModFix amt="2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A0BC87-E1B7-E8ED-928C-8689FB6A3B8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235" y="5731036"/>
            <a:ext cx="2093394" cy="891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4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alphaModFix amt="2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A99B194-4D76-54A5-8D0B-2DC53E84CCB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235" y="5731036"/>
            <a:ext cx="2093394" cy="891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310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alphaModFix amt="2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457200"/>
            <a:ext cx="6172200" cy="5721925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28389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Clr>
                <a:srgbClr val="1C9DD5"/>
              </a:buClr>
              <a:defRPr sz="18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Clr>
                <a:srgbClr val="1C9DD5"/>
              </a:buClr>
              <a:defRPr sz="16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Clr>
                <a:srgbClr val="1C9DD5"/>
              </a:buClr>
              <a:defRPr sz="1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 – Sub Heading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3932237" cy="4121727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rgbClr val="28389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07EF88B-FB15-DB48-931E-03CF236BE40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235" y="5731036"/>
            <a:ext cx="2093394" cy="891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719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9E79C-D6A4-41BA-9CDF-8CB023C7DB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C8AF99-3852-43B5-B7CB-7BA1946572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E797E8-795B-451C-8988-43018BC7C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BB581-B87B-45C5-A151-DFD09C2B6A0C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DF4C17-E070-4BCD-8A2C-CBF218F3F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88DCDD-50E3-41F8-A23C-4358F22F0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99609-F936-42E9-9ABE-2510103304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5075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alphaModFix amt="2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6209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  <p:sldLayoutId id="2147483656" r:id="rId7"/>
    <p:sldLayoutId id="2147483657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1C9DD5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lma.org.uk/news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85E74-B70E-45A4-9A93-2520E4A21C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2934" y="1365246"/>
            <a:ext cx="4848716" cy="2749553"/>
          </a:xfrm>
        </p:spPr>
        <p:txBody>
          <a:bodyPr anchor="b">
            <a:normAutofit fontScale="90000"/>
          </a:bodyPr>
          <a:lstStyle/>
          <a:p>
            <a:pPr algn="l"/>
            <a:r>
              <a:rPr lang="en-US" sz="3400" dirty="0">
                <a:latin typeface="Neue Haas Grotesk Text Pro" panose="020B0504020202020204" pitchFamily="34" charset="0"/>
              </a:rPr>
              <a:t>Upper Thurne Integrated Drainage Improvements Project</a:t>
            </a:r>
            <a:br>
              <a:rPr lang="en-US" sz="3400" dirty="0">
                <a:latin typeface="Neue Haas Grotesk Text Pro" panose="020B0504020202020204" pitchFamily="34" charset="0"/>
              </a:rPr>
            </a:br>
            <a:br>
              <a:rPr lang="en-US" sz="3400" dirty="0">
                <a:latin typeface="Neue Haas Grotesk Text Pro" panose="020B0504020202020204" pitchFamily="34" charset="0"/>
              </a:rPr>
            </a:br>
            <a:r>
              <a:rPr lang="en-US" sz="2800" dirty="0">
                <a:latin typeface="Neue Haas Grotesk Text Pro" panose="020B0504020202020204" pitchFamily="34" charset="0"/>
              </a:rPr>
              <a:t>Potter Heigham Parish Council</a:t>
            </a:r>
            <a:endParaRPr lang="en-GB" sz="2800" dirty="0">
              <a:latin typeface="Neue Haas Grotesk Text Pro" panose="020B05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217707-FA57-4FD0-96D7-3B794979FC04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732934" y="4298482"/>
            <a:ext cx="3005138" cy="409575"/>
          </a:xfrm>
        </p:spPr>
        <p:txBody>
          <a:bodyPr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sz="2800" dirty="0">
                <a:solidFill>
                  <a:srgbClr val="283891"/>
                </a:solidFill>
              </a:rPr>
              <a:t>23</a:t>
            </a:r>
            <a:r>
              <a:rPr lang="en-US" sz="2800" baseline="30000" dirty="0">
                <a:solidFill>
                  <a:srgbClr val="283891"/>
                </a:solidFill>
              </a:rPr>
              <a:t>rd</a:t>
            </a:r>
            <a:r>
              <a:rPr lang="en-US" sz="2800" dirty="0">
                <a:solidFill>
                  <a:srgbClr val="283891"/>
                </a:solidFill>
              </a:rPr>
              <a:t> April 2025</a:t>
            </a:r>
            <a:endParaRPr lang="en-GB" sz="2800" dirty="0">
              <a:solidFill>
                <a:srgbClr val="28389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05C2E6-AABB-E801-4C5A-54FB1F7E103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 b="-2"/>
          <a:stretch/>
        </p:blipFill>
        <p:spPr>
          <a:xfrm>
            <a:off x="4942790" y="3460091"/>
            <a:ext cx="7249211" cy="3397909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1210305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0" y="3364992"/>
                </a:lnTo>
                <a:lnTo>
                  <a:pt x="62981" y="3295722"/>
                </a:lnTo>
                <a:cubicBezTo>
                  <a:pt x="684692" y="2543371"/>
                  <a:pt x="1098874" y="1539884"/>
                  <a:pt x="1192705" y="421793"/>
                </a:cubicBezTo>
                <a:close/>
              </a:path>
            </a:pathLst>
          </a:custGeom>
        </p:spPr>
      </p:pic>
      <p:pic>
        <p:nvPicPr>
          <p:cNvPr id="7" name="Picture 6" descr="A picture containing logo&#10;&#10;Description automatically generated">
            <a:extLst>
              <a:ext uri="{FF2B5EF4-FFF2-40B4-BE49-F238E27FC236}">
                <a16:creationId xmlns:a16="http://schemas.microsoft.com/office/drawing/2014/main" id="{CBB9F577-109B-47C3-BF4A-A1B803F3EBA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491" y="285713"/>
            <a:ext cx="1332262" cy="4862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0535277-7684-4A8D-E144-AA5B6D8D3A7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42790" y="0"/>
            <a:ext cx="7249210" cy="3397907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0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1210305" y="3364992"/>
                </a:lnTo>
                <a:lnTo>
                  <a:pt x="1192705" y="2943200"/>
                </a:lnTo>
                <a:cubicBezTo>
                  <a:pt x="1098874" y="1825108"/>
                  <a:pt x="684692" y="821621"/>
                  <a:pt x="62981" y="69271"/>
                </a:cubicBezTo>
                <a:close/>
              </a:path>
            </a:pathLst>
          </a:custGeom>
        </p:spPr>
      </p:pic>
      <p:pic>
        <p:nvPicPr>
          <p:cNvPr id="8" name="Picture 7" descr="A logo with blue text&#10;&#10;AI-generated content may be incorrect.">
            <a:extLst>
              <a:ext uri="{FF2B5EF4-FFF2-40B4-BE49-F238E27FC236}">
                <a16:creationId xmlns:a16="http://schemas.microsoft.com/office/drawing/2014/main" id="{27EF3A15-5F70-0B62-D77A-666916AC709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1359" y="215512"/>
            <a:ext cx="1880420" cy="648832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D46A1E00-2ED0-E1F9-E26F-858F325D90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59028" y="-75872"/>
            <a:ext cx="2249144" cy="1115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0813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2B98002-E778-CCD8-054E-EFEAD07FF2BB}"/>
              </a:ext>
            </a:extLst>
          </p:cNvPr>
          <p:cNvSpPr txBox="1"/>
          <p:nvPr/>
        </p:nvSpPr>
        <p:spPr>
          <a:xfrm>
            <a:off x="667626" y="630855"/>
            <a:ext cx="671913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en-GB" sz="2000" b="1" dirty="0">
                <a:solidFill>
                  <a:srgbClr val="283891"/>
                </a:solidFill>
              </a:rPr>
              <a:t>Introduction / project background</a:t>
            </a:r>
          </a:p>
          <a:p>
            <a:endParaRPr lang="en-US" b="1" dirty="0">
              <a:solidFill>
                <a:srgbClr val="28389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283891"/>
                </a:solidFill>
              </a:rPr>
              <a:t>Potter Heigham is 1 of 13 stations within the Upper Thurne Integrated Drainage Improvements Project.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28389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283891"/>
                </a:solidFill>
              </a:rPr>
              <a:t>Project Assurance received Jan 21. Detailed design for all 13 sites completed April 2025. 11 sites included in current four-year programme from Spring 2025 to Summer 2029.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28389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283891"/>
                </a:solidFill>
              </a:rPr>
              <a:t>Package 1 contract awarded in November 2024 (Horsey, St Benets, Martham and Potter Heigham).</a:t>
            </a:r>
          </a:p>
          <a:p>
            <a:endParaRPr lang="en-US" sz="1600" dirty="0">
              <a:solidFill>
                <a:srgbClr val="283891"/>
              </a:solidFill>
            </a:endParaRPr>
          </a:p>
          <a:p>
            <a:r>
              <a:rPr lang="en-US" sz="1600" dirty="0">
                <a:solidFill>
                  <a:srgbClr val="283891"/>
                </a:solidFill>
              </a:rPr>
              <a:t>	Broads Internal Drainage Board - Client</a:t>
            </a:r>
          </a:p>
          <a:p>
            <a:r>
              <a:rPr lang="en-US" sz="1600" dirty="0">
                <a:solidFill>
                  <a:srgbClr val="283891"/>
                </a:solidFill>
              </a:rPr>
              <a:t>	Bam Nuttall Ltd – Principal Contractor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28389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283891"/>
                </a:solidFill>
              </a:rPr>
              <a:t>Package 1 Construction commenced Spring 2025. Completion Spring 2026.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28389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283891"/>
                </a:solidFill>
              </a:rPr>
              <a:t>Due to funding shortfalls works at Potter Heigham and Martham have paused – planned to recommence Spring 2026.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b="1" dirty="0">
              <a:solidFill>
                <a:srgbClr val="28389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A4FF948-D1F4-0416-57F1-7838976DADC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6762" y="657173"/>
            <a:ext cx="4233019" cy="5583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7159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FF4619-785C-D9B5-A0CE-46704F1560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B1C57A6-ADE9-8CBA-8E34-8B2B9F20F70C}"/>
              </a:ext>
            </a:extLst>
          </p:cNvPr>
          <p:cNvSpPr txBox="1"/>
          <p:nvPr/>
        </p:nvSpPr>
        <p:spPr>
          <a:xfrm>
            <a:off x="716377" y="321455"/>
            <a:ext cx="1051560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>
                <a:solidFill>
                  <a:srgbClr val="283891"/>
                </a:solidFill>
              </a:rPr>
              <a:t>Project construction costs -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83891"/>
                </a:solidFill>
              </a:rPr>
              <a:t>Package 1 (four sites) = c.£16m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83891"/>
                </a:solidFill>
              </a:rPr>
              <a:t>Total project value = c.£72m including risk sums. </a:t>
            </a:r>
          </a:p>
          <a:p>
            <a:endParaRPr lang="en-US" sz="2000" b="1" dirty="0">
              <a:solidFill>
                <a:srgbClr val="283891"/>
              </a:solidFill>
            </a:endParaRPr>
          </a:p>
          <a:p>
            <a:r>
              <a:rPr lang="en-US" sz="2000" b="1" dirty="0">
                <a:solidFill>
                  <a:srgbClr val="283891"/>
                </a:solidFill>
              </a:rPr>
              <a:t>2. Permissions and consents</a:t>
            </a:r>
          </a:p>
          <a:p>
            <a:endParaRPr lang="en-US" b="1" dirty="0">
              <a:solidFill>
                <a:srgbClr val="28389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83891"/>
                </a:solidFill>
              </a:rPr>
              <a:t>Works are being delivered under the BIDB Permissive Powers (Land Drainage Act 1991)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83891"/>
                </a:solidFill>
              </a:rPr>
              <a:t>Permitted Development (Certificate of Planned Lawful Use or Development)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83891"/>
                </a:solidFill>
              </a:rPr>
              <a:t>Historic England consultation through Environment Statement process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83891"/>
                </a:solidFill>
              </a:rPr>
              <a:t>Flood Risk Activity Permit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83891"/>
                </a:solidFill>
              </a:rPr>
              <a:t>Natural England Assent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83891"/>
                </a:solidFill>
              </a:rPr>
              <a:t>Broads Authority Working Licences obtained by Principal Contractor.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83891"/>
                </a:solidFill>
              </a:rPr>
              <a:t>Ground water abstraction Licences obtained by Principal Contractor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83891"/>
                </a:solidFill>
              </a:rPr>
              <a:t>Compound Licences with landowners.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83891"/>
                </a:solidFill>
              </a:rPr>
              <a:t>Land purchased or leased from landowners.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83891"/>
                </a:solidFill>
              </a:rPr>
              <a:t>UKPN Wayleaves for power supply cables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283891"/>
                </a:solidFill>
              </a:rPr>
              <a:t>Watervole</a:t>
            </a:r>
            <a:r>
              <a:rPr lang="en-US" dirty="0">
                <a:solidFill>
                  <a:srgbClr val="283891"/>
                </a:solidFill>
              </a:rPr>
              <a:t> mitigation undertaken under BIDB Class Licence 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97254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FCAC97-0BD4-FAFE-314C-CEAFB877BF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4FE3FAA-EA74-F65D-44E5-AA16BC151C0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2612" y="157624"/>
            <a:ext cx="10185834" cy="56374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DA3C53D-42A8-8E7B-1CB2-AEB20ECC759F}"/>
              </a:ext>
            </a:extLst>
          </p:cNvPr>
          <p:cNvSpPr txBox="1"/>
          <p:nvPr/>
        </p:nvSpPr>
        <p:spPr>
          <a:xfrm>
            <a:off x="441026" y="3536928"/>
            <a:ext cx="1873546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400" dirty="0"/>
              <a:t>Intake trash screen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88FCE40-51C1-EF1F-D6DD-BC2AE3C94320}"/>
              </a:ext>
            </a:extLst>
          </p:cNvPr>
          <p:cNvCxnSpPr>
            <a:cxnSpLocks/>
            <a:stCxn id="2" idx="3"/>
          </p:cNvCxnSpPr>
          <p:nvPr/>
        </p:nvCxnSpPr>
        <p:spPr>
          <a:xfrm flipV="1">
            <a:off x="2314572" y="3690816"/>
            <a:ext cx="583407" cy="1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5928092C-22ED-D68C-962D-9E3A790913AF}"/>
              </a:ext>
            </a:extLst>
          </p:cNvPr>
          <p:cNvSpPr txBox="1"/>
          <p:nvPr/>
        </p:nvSpPr>
        <p:spPr>
          <a:xfrm>
            <a:off x="242773" y="5255571"/>
            <a:ext cx="245859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GB" sz="1400" dirty="0"/>
              <a:t>Steel sheet piled wet well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A87746F-C529-71EF-450A-D49D5929B83C}"/>
              </a:ext>
            </a:extLst>
          </p:cNvPr>
          <p:cNvCxnSpPr>
            <a:cxnSpLocks/>
            <a:stCxn id="9" idx="3"/>
          </p:cNvCxnSpPr>
          <p:nvPr/>
        </p:nvCxnSpPr>
        <p:spPr>
          <a:xfrm flipV="1">
            <a:off x="2701364" y="5015871"/>
            <a:ext cx="137511" cy="393589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0738A1DC-E2F4-C883-C142-67A8630418ED}"/>
              </a:ext>
            </a:extLst>
          </p:cNvPr>
          <p:cNvSpPr txBox="1"/>
          <p:nvPr/>
        </p:nvSpPr>
        <p:spPr>
          <a:xfrm>
            <a:off x="4335513" y="5040128"/>
            <a:ext cx="287211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VDX450 fish friendly pump and secondary non-return valve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68107EE-F1BB-7451-7317-2D9B3523C47B}"/>
              </a:ext>
            </a:extLst>
          </p:cNvPr>
          <p:cNvSpPr txBox="1"/>
          <p:nvPr/>
        </p:nvSpPr>
        <p:spPr>
          <a:xfrm>
            <a:off x="9804219" y="4373087"/>
            <a:ext cx="2196534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400" dirty="0"/>
              <a:t>Outfall structure  piles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2494AD8-A2EE-3F1E-7947-CBB04A2F5F1A}"/>
              </a:ext>
            </a:extLst>
          </p:cNvPr>
          <p:cNvSpPr txBox="1"/>
          <p:nvPr/>
        </p:nvSpPr>
        <p:spPr>
          <a:xfrm>
            <a:off x="9897693" y="3347481"/>
            <a:ext cx="1816189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400" dirty="0"/>
              <a:t>Energy dissipation chamber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0187038-9148-D0B2-39F3-7D6317F7412D}"/>
              </a:ext>
            </a:extLst>
          </p:cNvPr>
          <p:cNvSpPr txBox="1"/>
          <p:nvPr/>
        </p:nvSpPr>
        <p:spPr>
          <a:xfrm>
            <a:off x="10368665" y="2629653"/>
            <a:ext cx="1588669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400" dirty="0"/>
              <a:t>Lightweight flap valves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4FDBC27-5AE4-C747-D413-F4021D4A14D6}"/>
              </a:ext>
            </a:extLst>
          </p:cNvPr>
          <p:cNvSpPr txBox="1"/>
          <p:nvPr/>
        </p:nvSpPr>
        <p:spPr>
          <a:xfrm>
            <a:off x="6916679" y="4034777"/>
            <a:ext cx="1297775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Discharge pipework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A44DED0-F166-D08C-B999-031D35199303}"/>
              </a:ext>
            </a:extLst>
          </p:cNvPr>
          <p:cNvSpPr txBox="1"/>
          <p:nvPr/>
        </p:nvSpPr>
        <p:spPr>
          <a:xfrm>
            <a:off x="7565411" y="481386"/>
            <a:ext cx="1536748" cy="52266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400" dirty="0"/>
              <a:t>MCC / control building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887D21FF-9DF3-7950-CCB6-0F0E613F39D4}"/>
              </a:ext>
            </a:extLst>
          </p:cNvPr>
          <p:cNvCxnSpPr>
            <a:cxnSpLocks/>
            <a:stCxn id="12" idx="0"/>
          </p:cNvCxnSpPr>
          <p:nvPr/>
        </p:nvCxnSpPr>
        <p:spPr>
          <a:xfrm flipH="1" flipV="1">
            <a:off x="5423049" y="3844705"/>
            <a:ext cx="348519" cy="1195423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D4461D6D-EEC9-7BC0-14AA-7EC8C7CA4C74}"/>
              </a:ext>
            </a:extLst>
          </p:cNvPr>
          <p:cNvCxnSpPr>
            <a:cxnSpLocks/>
            <a:stCxn id="16" idx="0"/>
          </p:cNvCxnSpPr>
          <p:nvPr/>
        </p:nvCxnSpPr>
        <p:spPr>
          <a:xfrm flipV="1">
            <a:off x="7565567" y="2783541"/>
            <a:ext cx="174680" cy="1251236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D1B08D10-9473-1715-CE8D-5447FDDB58AC}"/>
              </a:ext>
            </a:extLst>
          </p:cNvPr>
          <p:cNvCxnSpPr>
            <a:cxnSpLocks/>
            <a:stCxn id="13" idx="1"/>
          </p:cNvCxnSpPr>
          <p:nvPr/>
        </p:nvCxnSpPr>
        <p:spPr>
          <a:xfrm flipH="1" flipV="1">
            <a:off x="9191967" y="4526975"/>
            <a:ext cx="612252" cy="1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185AB36F-8650-58A7-EE9F-0572FCC678EC}"/>
              </a:ext>
            </a:extLst>
          </p:cNvPr>
          <p:cNvCxnSpPr>
            <a:cxnSpLocks/>
            <a:stCxn id="14" idx="1"/>
          </p:cNvCxnSpPr>
          <p:nvPr/>
        </p:nvCxnSpPr>
        <p:spPr>
          <a:xfrm flipH="1" flipV="1">
            <a:off x="9398701" y="2861067"/>
            <a:ext cx="498992" cy="748024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24625F47-3235-9911-65F7-41FC4E6DFF7F}"/>
              </a:ext>
            </a:extLst>
          </p:cNvPr>
          <p:cNvCxnSpPr>
            <a:cxnSpLocks/>
            <a:stCxn id="15" idx="1"/>
          </p:cNvCxnSpPr>
          <p:nvPr/>
        </p:nvCxnSpPr>
        <p:spPr>
          <a:xfrm flipH="1" flipV="1">
            <a:off x="9274851" y="2526429"/>
            <a:ext cx="1093814" cy="364834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A1CC4500-9A4B-9A22-5B8D-1625AB10BA8A}"/>
              </a:ext>
            </a:extLst>
          </p:cNvPr>
          <p:cNvCxnSpPr>
            <a:cxnSpLocks/>
            <a:stCxn id="17" idx="1"/>
          </p:cNvCxnSpPr>
          <p:nvPr/>
        </p:nvCxnSpPr>
        <p:spPr>
          <a:xfrm flipH="1">
            <a:off x="6781556" y="742717"/>
            <a:ext cx="783855" cy="430692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217D110B-B531-FCCB-DE7B-16D3399D4AB0}"/>
              </a:ext>
            </a:extLst>
          </p:cNvPr>
          <p:cNvSpPr txBox="1"/>
          <p:nvPr/>
        </p:nvSpPr>
        <p:spPr>
          <a:xfrm>
            <a:off x="2156531" y="1061374"/>
            <a:ext cx="1873546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400" dirty="0"/>
              <a:t>Intake level sensors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C9E23C02-E6B5-A783-697B-A5AADEEF6126}"/>
              </a:ext>
            </a:extLst>
          </p:cNvPr>
          <p:cNvCxnSpPr>
            <a:cxnSpLocks/>
            <a:stCxn id="33" idx="2"/>
          </p:cNvCxnSpPr>
          <p:nvPr/>
        </p:nvCxnSpPr>
        <p:spPr>
          <a:xfrm flipH="1">
            <a:off x="1940378" y="1369151"/>
            <a:ext cx="1152926" cy="1217244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921782BE-A396-2437-2E46-4A0E868B5E5B}"/>
              </a:ext>
            </a:extLst>
          </p:cNvPr>
          <p:cNvSpPr txBox="1"/>
          <p:nvPr/>
        </p:nvSpPr>
        <p:spPr>
          <a:xfrm>
            <a:off x="3793176" y="598904"/>
            <a:ext cx="1368233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400" dirty="0"/>
              <a:t>Pump motor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7164270D-12B1-612A-CF9D-EBE2BF60B71D}"/>
              </a:ext>
            </a:extLst>
          </p:cNvPr>
          <p:cNvCxnSpPr/>
          <p:nvPr/>
        </p:nvCxnSpPr>
        <p:spPr>
          <a:xfrm>
            <a:off x="4429136" y="904342"/>
            <a:ext cx="596348" cy="1104815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A24C20F8-9D51-0AE5-F199-874045BF154C}"/>
              </a:ext>
            </a:extLst>
          </p:cNvPr>
          <p:cNvCxnSpPr>
            <a:cxnSpLocks/>
          </p:cNvCxnSpPr>
          <p:nvPr/>
        </p:nvCxnSpPr>
        <p:spPr>
          <a:xfrm>
            <a:off x="3093304" y="1366620"/>
            <a:ext cx="644068" cy="1104815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457BA50D-B104-162A-8489-69FF6A11B7D8}"/>
              </a:ext>
            </a:extLst>
          </p:cNvPr>
          <p:cNvCxnSpPr>
            <a:cxnSpLocks/>
            <a:stCxn id="12" idx="0"/>
          </p:cNvCxnSpPr>
          <p:nvPr/>
        </p:nvCxnSpPr>
        <p:spPr>
          <a:xfrm flipH="1" flipV="1">
            <a:off x="5724472" y="3274535"/>
            <a:ext cx="47096" cy="1765593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23659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099415-2C08-0C1A-BA9B-5B5890B39D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33DD5EA-5D19-185E-5E5C-131EEC1AF1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1522" y="360997"/>
            <a:ext cx="9628955" cy="53766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632538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4B5639-BA64-030C-472F-8122EDE33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D66AA84-0EBE-6DAF-CEA8-77845FC018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8573" y="343319"/>
            <a:ext cx="9234854" cy="54027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19605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9B178-979A-1BEC-F12B-7EC4AAEE2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47E6C44-6572-54ED-C277-B136ED4FD835}"/>
              </a:ext>
            </a:extLst>
          </p:cNvPr>
          <p:cNvSpPr txBox="1"/>
          <p:nvPr/>
        </p:nvSpPr>
        <p:spPr>
          <a:xfrm>
            <a:off x="556879" y="423345"/>
            <a:ext cx="7465756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283891"/>
                </a:solidFill>
              </a:rPr>
              <a:t>5. Programme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283891"/>
                </a:solidFill>
                <a:latin typeface="Arial" panose="020B0604020202020204" pitchFamily="34" charset="0"/>
              </a:rPr>
              <a:t>Winter 2025 – Contract award, pump and trash system </a:t>
            </a:r>
            <a:r>
              <a:rPr lang="en-GB" sz="1600" dirty="0">
                <a:solidFill>
                  <a:srgbClr val="28389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orders placed.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28389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Spring 2025 – Access improvements including upgraded access tracks, culvert construction, site set up and environmental mitigation.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28389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Summer 2025 – Main civil engineering works, sheet piling, fabrication of pre-cast concrete elements and manufacture of mechanical and electrical equipment including control systems.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28389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Autumn 2025 – installation of pumps and control systems / commissioning.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28389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Winter 2025 – Completion of commissioning and demolition / decommissioning of existing stations.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28389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Spring 2026 – C</a:t>
            </a:r>
            <a:r>
              <a:rPr lang="en-GB" sz="1600" dirty="0">
                <a:solidFill>
                  <a:srgbClr val="28389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ompletion and demobilising. Recommence Potter Heigham and Martham alongside commencement of Brograve Pumping Station. </a:t>
            </a:r>
            <a:endParaRPr lang="en-GB" sz="1600" dirty="0">
              <a:solidFill>
                <a:srgbClr val="28389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endParaRPr lang="en-GB" sz="1600" dirty="0">
              <a:solidFill>
                <a:srgbClr val="283891"/>
              </a:solidFill>
              <a:latin typeface="Arial" panose="020B0604020202020204" pitchFamily="34" charset="0"/>
            </a:endParaRPr>
          </a:p>
          <a:p>
            <a:r>
              <a:rPr lang="en-US" sz="2000" b="1" dirty="0">
                <a:solidFill>
                  <a:srgbClr val="283891"/>
                </a:solidFill>
              </a:rPr>
              <a:t>6. More information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283891"/>
                </a:solidFill>
                <a:latin typeface="Arial" panose="020B0604020202020204" pitchFamily="34" charset="0"/>
              </a:rPr>
              <a:t>IDB newsletters - published quarterly (April 2025)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283891"/>
                </a:solidFill>
                <a:latin typeface="Arial" panose="020B0604020202020204" pitchFamily="34" charset="0"/>
              </a:rPr>
              <a:t>Information board to be displayed on site with QR code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283891"/>
                </a:solidFill>
                <a:latin typeface="Arial" panose="020B0604020202020204" pitchFamily="34" charset="0"/>
              </a:rPr>
              <a:t>NT website – joint comms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283891"/>
                </a:solidFill>
                <a:latin typeface="Arial" panose="020B0604020202020204" pitchFamily="34" charset="0"/>
              </a:rPr>
              <a:t>WMA website – </a:t>
            </a:r>
            <a:r>
              <a:rPr lang="en-US" sz="1600" dirty="0">
                <a:solidFill>
                  <a:srgbClr val="283891"/>
                </a:solidFill>
                <a:latin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https://www.wlma.org.uk/news/</a:t>
            </a:r>
            <a:endParaRPr lang="en-US" sz="1600" dirty="0">
              <a:solidFill>
                <a:srgbClr val="283891"/>
              </a:solidFill>
              <a:latin typeface="Arial" panose="020B0604020202020204" pitchFamily="34" charset="0"/>
            </a:endParaRPr>
          </a:p>
          <a:p>
            <a:endParaRPr lang="en-US" sz="2000" dirty="0">
              <a:solidFill>
                <a:srgbClr val="283891"/>
              </a:solidFill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endParaRPr lang="en-GB" sz="1800" dirty="0"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endParaRPr lang="en-GB" sz="1800" dirty="0">
              <a:effectLst/>
              <a:latin typeface="Calibri" panose="020F0502020204030204" pitchFamily="34" charset="0"/>
              <a:ea typeface="Aptos" panose="020B0004020202020204" pitchFamily="34" charset="0"/>
            </a:endParaRPr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D5BB1D-6BEC-3835-29A8-F7224D9397E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81268" y="3048664"/>
            <a:ext cx="2453853" cy="3429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F930AC5-D391-875A-E049-A3D49EC18B1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37552" y="763326"/>
            <a:ext cx="2342924" cy="34349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15114929"/>
      </p:ext>
    </p:extLst>
  </p:cSld>
  <p:clrMapOvr>
    <a:masterClrMapping/>
  </p:clrMapOvr>
</p:sld>
</file>

<file path=ppt/theme/theme1.xml><?xml version="1.0" encoding="utf-8"?>
<a:theme xmlns:a="http://schemas.openxmlformats.org/drawingml/2006/main" name="WMA Powerpoint theme">
  <a:themeElements>
    <a:clrScheme name="Custom 1">
      <a:dk1>
        <a:srgbClr val="253356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C00000"/>
      </a:hlink>
      <a:folHlink>
        <a:srgbClr val="0A658C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MA Template Sept 2023.potx" id="{BF0C6932-9B99-4347-8ED4-34CF6ED033EF}" vid="{0A8208F5-87B4-46A9-B583-C2BCF5F88B2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WMA Template Sept 2023</Template>
  <TotalTime>0</TotalTime>
  <Words>433</Words>
  <Application>Microsoft Office PowerPoint</Application>
  <PresentationFormat>Widescreen</PresentationFormat>
  <Paragraphs>67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Aptos</vt:lpstr>
      <vt:lpstr>Arial</vt:lpstr>
      <vt:lpstr>Calibri</vt:lpstr>
      <vt:lpstr>Century Gothic</vt:lpstr>
      <vt:lpstr>Neue Haas Grotesk Text Pro</vt:lpstr>
      <vt:lpstr>Symbol</vt:lpstr>
      <vt:lpstr>WMA Powerpoint theme</vt:lpstr>
      <vt:lpstr>Upper Thurne Integrated Drainage Improvements Project  Potter Heigham Parish Council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Pippa Purser-Ward</dc:creator>
  <cp:lastModifiedBy>Potter Heigham Parish Council</cp:lastModifiedBy>
  <cp:revision>9</cp:revision>
  <dcterms:created xsi:type="dcterms:W3CDTF">2025-03-10T13:18:46Z</dcterms:created>
  <dcterms:modified xsi:type="dcterms:W3CDTF">2025-05-07T08:13:50Z</dcterms:modified>
</cp:coreProperties>
</file>